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56" r:id="rId2"/>
    <p:sldId id="257" r:id="rId3"/>
    <p:sldId id="258" r:id="rId4"/>
    <p:sldId id="259" r:id="rId5"/>
    <p:sldId id="260" r:id="rId6"/>
    <p:sldId id="261" r:id="rId7"/>
    <p:sldId id="262" r:id="rId8"/>
    <p:sldId id="263" r:id="rId9"/>
    <p:sldId id="264" r:id="rId10"/>
    <p:sldId id="265" r:id="rId11"/>
    <p:sldId id="268" r:id="rId12"/>
    <p:sldId id="266" r:id="rId13"/>
    <p:sldId id="269" r:id="rId14"/>
    <p:sldId id="270" r:id="rId15"/>
    <p:sldId id="272" r:id="rId16"/>
    <p:sldId id="273"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90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782AAF6-E475-4655-9F8A-8A2DDF9C94C7}" type="datetimeFigureOut">
              <a:rPr lang="en-US" smtClean="0"/>
              <a:t>6/9/2010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A3EDD1C-AC2D-418B-ADCE-1D71B695A03F}"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A3EDD1C-AC2D-418B-ADCE-1D71B695A03F}" type="slidenum">
              <a:rPr lang="en-US" smtClean="0"/>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A3EDD1C-AC2D-418B-ADCE-1D71B695A03F}" type="slidenum">
              <a:rPr lang="en-US" smtClean="0"/>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A3EDD1C-AC2D-418B-ADCE-1D71B695A03F}" type="slidenum">
              <a:rPr lang="en-US" smtClean="0"/>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As well as ongoing cold war…. </a:t>
            </a:r>
            <a:endParaRPr lang="en-US" dirty="0"/>
          </a:p>
        </p:txBody>
      </p:sp>
      <p:sp>
        <p:nvSpPr>
          <p:cNvPr id="4" name="Slide Number Placeholder 3"/>
          <p:cNvSpPr>
            <a:spLocks noGrp="1"/>
          </p:cNvSpPr>
          <p:nvPr>
            <p:ph type="sldNum" sz="quarter" idx="10"/>
          </p:nvPr>
        </p:nvSpPr>
        <p:spPr/>
        <p:txBody>
          <a:bodyPr/>
          <a:lstStyle/>
          <a:p>
            <a:fld id="{EA3EDD1C-AC2D-418B-ADCE-1D71B695A03F}" type="slidenum">
              <a:rPr lang="en-US" smtClean="0"/>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A3EDD1C-AC2D-418B-ADCE-1D71B695A03F}" type="slidenum">
              <a:rPr lang="en-US" smtClean="0"/>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A3EDD1C-AC2D-418B-ADCE-1D71B695A03F}" type="slidenum">
              <a:rPr lang="en-US" smtClean="0"/>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A3EDD1C-AC2D-418B-ADCE-1D71B695A03F}" type="slidenum">
              <a:rPr lang="en-US" smtClean="0"/>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A3EDD1C-AC2D-418B-ADCE-1D71B695A03F}" type="slidenum">
              <a:rPr lang="en-US" smtClean="0"/>
              <a:t>16</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Talk about story</a:t>
            </a:r>
            <a:r>
              <a:rPr lang="en-US" baseline="0" dirty="0" smtClean="0"/>
              <a:t> behind movie “Taking Woodstock” , </a:t>
            </a:r>
            <a:r>
              <a:rPr lang="en-US" baseline="0" dirty="0" err="1" smtClean="0"/>
              <a:t>elliot</a:t>
            </a:r>
            <a:r>
              <a:rPr lang="en-US" baseline="0" dirty="0" smtClean="0"/>
              <a:t> </a:t>
            </a:r>
            <a:r>
              <a:rPr lang="en-US" baseline="0" dirty="0" err="1" smtClean="0"/>
              <a:t>tiber</a:t>
            </a:r>
            <a:r>
              <a:rPr lang="en-US" baseline="0" dirty="0" smtClean="0"/>
              <a:t>, permit rejected… </a:t>
            </a:r>
            <a:endParaRPr lang="en-US" dirty="0"/>
          </a:p>
        </p:txBody>
      </p:sp>
      <p:sp>
        <p:nvSpPr>
          <p:cNvPr id="4" name="Slide Number Placeholder 3"/>
          <p:cNvSpPr>
            <a:spLocks noGrp="1"/>
          </p:cNvSpPr>
          <p:nvPr>
            <p:ph type="sldNum" sz="quarter" idx="10"/>
          </p:nvPr>
        </p:nvSpPr>
        <p:spPr/>
        <p:txBody>
          <a:bodyPr/>
          <a:lstStyle/>
          <a:p>
            <a:fld id="{EA3EDD1C-AC2D-418B-ADCE-1D71B695A03F}" type="slidenum">
              <a:rPr lang="en-US" smtClean="0"/>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A3EDD1C-AC2D-418B-ADCE-1D71B695A03F}" type="slidenum">
              <a:rPr lang="en-US" smtClean="0"/>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Many options bring</a:t>
            </a:r>
            <a:r>
              <a:rPr lang="en-US" baseline="0" dirty="0" smtClean="0"/>
              <a:t> people together; common interest </a:t>
            </a:r>
          </a:p>
          <a:p>
            <a:r>
              <a:rPr lang="en-US" baseline="0" dirty="0" smtClean="0"/>
              <a:t>Not only lyrics spoke messages but artists, such as Richie Havens, were black (civil rights)</a:t>
            </a:r>
            <a:endParaRPr lang="en-US" dirty="0"/>
          </a:p>
        </p:txBody>
      </p:sp>
      <p:sp>
        <p:nvSpPr>
          <p:cNvPr id="4" name="Slide Number Placeholder 3"/>
          <p:cNvSpPr>
            <a:spLocks noGrp="1"/>
          </p:cNvSpPr>
          <p:nvPr>
            <p:ph type="sldNum" sz="quarter" idx="10"/>
          </p:nvPr>
        </p:nvSpPr>
        <p:spPr/>
        <p:txBody>
          <a:bodyPr/>
          <a:lstStyle/>
          <a:p>
            <a:fld id="{EA3EDD1C-AC2D-418B-ADCE-1D71B695A03F}" type="slidenum">
              <a:rPr lang="en-US" smtClean="0"/>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A3EDD1C-AC2D-418B-ADCE-1D71B695A03F}" type="slidenum">
              <a:rPr lang="en-US" smtClean="0"/>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A3EDD1C-AC2D-418B-ADCE-1D71B695A03F}" type="slidenum">
              <a:rPr lang="en-US" smtClean="0"/>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Classic civil rights theme</a:t>
            </a:r>
            <a:endParaRPr lang="en-US" dirty="0"/>
          </a:p>
        </p:txBody>
      </p:sp>
      <p:sp>
        <p:nvSpPr>
          <p:cNvPr id="4" name="Slide Number Placeholder 3"/>
          <p:cNvSpPr>
            <a:spLocks noGrp="1"/>
          </p:cNvSpPr>
          <p:nvPr>
            <p:ph type="sldNum" sz="quarter" idx="10"/>
          </p:nvPr>
        </p:nvSpPr>
        <p:spPr/>
        <p:txBody>
          <a:bodyPr/>
          <a:lstStyle/>
          <a:p>
            <a:fld id="{EA3EDD1C-AC2D-418B-ADCE-1D71B695A03F}" type="slidenum">
              <a:rPr lang="en-US" smtClean="0"/>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A3EDD1C-AC2D-418B-ADCE-1D71B695A03F}" type="slidenum">
              <a:rPr lang="en-US" smtClean="0"/>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A3EDD1C-AC2D-418B-ADCE-1D71B695A03F}" type="slidenum">
              <a:rPr lang="en-US" smtClean="0"/>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2129347-71D2-4614-8077-BCEB8E2E8C8B}" type="datetimeFigureOut">
              <a:rPr lang="en-US" smtClean="0"/>
              <a:t>6/9/2010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DB5064-7D50-4173-A715-9BDE24A86AE6}"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2129347-71D2-4614-8077-BCEB8E2E8C8B}" type="datetimeFigureOut">
              <a:rPr lang="en-US" smtClean="0"/>
              <a:t>6/9/2010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DB5064-7D50-4173-A715-9BDE24A86AE6}"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2129347-71D2-4614-8077-BCEB8E2E8C8B}" type="datetimeFigureOut">
              <a:rPr lang="en-US" smtClean="0"/>
              <a:t>6/9/2010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DB5064-7D50-4173-A715-9BDE24A86AE6}"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2129347-71D2-4614-8077-BCEB8E2E8C8B}" type="datetimeFigureOut">
              <a:rPr lang="en-US" smtClean="0"/>
              <a:t>6/9/2010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DB5064-7D50-4173-A715-9BDE24A86AE6}"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2129347-71D2-4614-8077-BCEB8E2E8C8B}" type="datetimeFigureOut">
              <a:rPr lang="en-US" smtClean="0"/>
              <a:t>6/9/2010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DB5064-7D50-4173-A715-9BDE24A86AE6}"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2129347-71D2-4614-8077-BCEB8E2E8C8B}" type="datetimeFigureOut">
              <a:rPr lang="en-US" smtClean="0"/>
              <a:t>6/9/2010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2DB5064-7D50-4173-A715-9BDE24A86AE6}"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2129347-71D2-4614-8077-BCEB8E2E8C8B}" type="datetimeFigureOut">
              <a:rPr lang="en-US" smtClean="0"/>
              <a:t>6/9/2010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2DB5064-7D50-4173-A715-9BDE24A86AE6}"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2129347-71D2-4614-8077-BCEB8E2E8C8B}" type="datetimeFigureOut">
              <a:rPr lang="en-US" smtClean="0"/>
              <a:t>6/9/2010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2DB5064-7D50-4173-A715-9BDE24A86AE6}"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2129347-71D2-4614-8077-BCEB8E2E8C8B}" type="datetimeFigureOut">
              <a:rPr lang="en-US" smtClean="0"/>
              <a:t>6/9/2010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2DB5064-7D50-4173-A715-9BDE24A86AE6}"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2129347-71D2-4614-8077-BCEB8E2E8C8B}" type="datetimeFigureOut">
              <a:rPr lang="en-US" smtClean="0"/>
              <a:t>6/9/2010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2DB5064-7D50-4173-A715-9BDE24A86AE6}"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2129347-71D2-4614-8077-BCEB8E2E8C8B}" type="datetimeFigureOut">
              <a:rPr lang="en-US" smtClean="0"/>
              <a:t>6/9/2010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2DB5064-7D50-4173-A715-9BDE24A86AE6}"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gi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t="-38000" b="-38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2129347-71D2-4614-8077-BCEB8E2E8C8B}" type="datetimeFigureOut">
              <a:rPr lang="en-US" smtClean="0"/>
              <a:t>6/9/2010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2DB5064-7D50-4173-A715-9BDE24A86AE6}"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www.youtube.com/watch?v=goJNpbFzcFQ&amp;feature=related"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20.jpeg"/><Relationship Id="rId4" Type="http://schemas.openxmlformats.org/officeDocument/2006/relationships/hyperlink" Target="http://www.facebook.com/photo.php?pid=529700&amp;id=1371204132" TargetMode="Externa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3.jpeg"/><Relationship Id="rId7"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6.jpeg"/><Relationship Id="rId11" Type="http://schemas.openxmlformats.org/officeDocument/2006/relationships/image" Target="../media/image11.jpeg"/><Relationship Id="rId5" Type="http://schemas.openxmlformats.org/officeDocument/2006/relationships/image" Target="../media/image5.jpeg"/><Relationship Id="rId10" Type="http://schemas.openxmlformats.org/officeDocument/2006/relationships/image" Target="../media/image10.jpeg"/><Relationship Id="rId4" Type="http://schemas.openxmlformats.org/officeDocument/2006/relationships/image" Target="../media/image4.jpeg"/><Relationship Id="rId9" Type="http://schemas.openxmlformats.org/officeDocument/2006/relationships/image" Target="../media/image9.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t="-48000" b="-48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8200" y="381000"/>
            <a:ext cx="7772400" cy="1470025"/>
          </a:xfrm>
        </p:spPr>
        <p:txBody>
          <a:bodyPr/>
          <a:lstStyle/>
          <a:p>
            <a:r>
              <a:rPr lang="en-US" b="1" dirty="0" smtClean="0"/>
              <a:t>Woodstock 1969</a:t>
            </a:r>
            <a:endParaRPr lang="en-US" b="1" dirty="0"/>
          </a:p>
        </p:txBody>
      </p:sp>
      <p:sp>
        <p:nvSpPr>
          <p:cNvPr id="3" name="Subtitle 2"/>
          <p:cNvSpPr>
            <a:spLocks noGrp="1"/>
          </p:cNvSpPr>
          <p:nvPr>
            <p:ph type="subTitle" idx="1"/>
          </p:nvPr>
        </p:nvSpPr>
        <p:spPr/>
        <p:txBody>
          <a:bodyPr/>
          <a:lstStyle/>
          <a:p>
            <a:r>
              <a:rPr lang="en-US" b="1" dirty="0" smtClean="0">
                <a:solidFill>
                  <a:schemeClr val="tx1"/>
                </a:solidFill>
              </a:rPr>
              <a:t>By: Sarah Buslewicz </a:t>
            </a:r>
          </a:p>
          <a:p>
            <a:r>
              <a:rPr lang="en-US" b="1" dirty="0" smtClean="0">
                <a:solidFill>
                  <a:schemeClr val="tx1"/>
                </a:solidFill>
              </a:rPr>
              <a:t>And</a:t>
            </a:r>
          </a:p>
          <a:p>
            <a:r>
              <a:rPr lang="en-US" b="1" dirty="0" smtClean="0">
                <a:solidFill>
                  <a:schemeClr val="tx1"/>
                </a:solidFill>
              </a:rPr>
              <a:t>Nathaniel St. Pierre</a:t>
            </a:r>
            <a:endParaRPr lang="en-US" b="1" dirty="0">
              <a:solidFill>
                <a:schemeClr val="tx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2" descr="http://westudymedia.files.wordpress.com/2008/11/woodstock.jpeg"/>
          <p:cNvPicPr>
            <a:picLocks noChangeAspect="1" noChangeArrowheads="1"/>
          </p:cNvPicPr>
          <p:nvPr/>
        </p:nvPicPr>
        <p:blipFill>
          <a:blip r:embed="rId3" cstate="print"/>
          <a:srcRect/>
          <a:stretch>
            <a:fillRect/>
          </a:stretch>
        </p:blipFill>
        <p:spPr bwMode="auto">
          <a:xfrm>
            <a:off x="0" y="0"/>
            <a:ext cx="2374899" cy="3711631"/>
          </a:xfrm>
          <a:prstGeom prst="rect">
            <a:avLst/>
          </a:prstGeom>
          <a:noFill/>
        </p:spPr>
      </p:pic>
      <p:pic>
        <p:nvPicPr>
          <p:cNvPr id="37892" name="Picture 4" descr="http://www.peacefence.com/twomuddyhippieswoodstock1969M.jpg"/>
          <p:cNvPicPr>
            <a:picLocks noChangeAspect="1" noChangeArrowheads="1"/>
          </p:cNvPicPr>
          <p:nvPr/>
        </p:nvPicPr>
        <p:blipFill>
          <a:blip r:embed="rId4" cstate="print"/>
          <a:srcRect/>
          <a:stretch>
            <a:fillRect/>
          </a:stretch>
        </p:blipFill>
        <p:spPr bwMode="auto">
          <a:xfrm>
            <a:off x="2362200" y="0"/>
            <a:ext cx="4190999" cy="3733800"/>
          </a:xfrm>
          <a:prstGeom prst="rect">
            <a:avLst/>
          </a:prstGeom>
          <a:noFill/>
        </p:spPr>
      </p:pic>
      <p:pic>
        <p:nvPicPr>
          <p:cNvPr id="37894" name="Picture 6" descr="http://cosmikdebris.com/Quickstart/ImageLib/WSIIB.jpg"/>
          <p:cNvPicPr>
            <a:picLocks noChangeAspect="1" noChangeArrowheads="1"/>
          </p:cNvPicPr>
          <p:nvPr/>
        </p:nvPicPr>
        <p:blipFill>
          <a:blip r:embed="rId5" cstate="print"/>
          <a:srcRect/>
          <a:stretch>
            <a:fillRect/>
          </a:stretch>
        </p:blipFill>
        <p:spPr bwMode="auto">
          <a:xfrm>
            <a:off x="0" y="3718205"/>
            <a:ext cx="9144000" cy="3139795"/>
          </a:xfrm>
          <a:prstGeom prst="rect">
            <a:avLst/>
          </a:prstGeom>
          <a:noFill/>
        </p:spPr>
      </p:pic>
      <p:pic>
        <p:nvPicPr>
          <p:cNvPr id="37896" name="Picture 8" descr="http://sparkncinder.files.wordpress.com/2009/08/various-artists-woodstock-back.jpg"/>
          <p:cNvPicPr>
            <a:picLocks noChangeAspect="1" noChangeArrowheads="1"/>
          </p:cNvPicPr>
          <p:nvPr/>
        </p:nvPicPr>
        <p:blipFill>
          <a:blip r:embed="rId6" cstate="print"/>
          <a:srcRect/>
          <a:stretch>
            <a:fillRect/>
          </a:stretch>
        </p:blipFill>
        <p:spPr bwMode="auto">
          <a:xfrm>
            <a:off x="6505575" y="1"/>
            <a:ext cx="2638425" cy="3733800"/>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Hippie Movement</a:t>
            </a:r>
            <a:endParaRPr lang="en-US" b="1" dirty="0"/>
          </a:p>
        </p:txBody>
      </p:sp>
      <p:sp>
        <p:nvSpPr>
          <p:cNvPr id="3" name="Content Placeholder 2"/>
          <p:cNvSpPr>
            <a:spLocks noGrp="1"/>
          </p:cNvSpPr>
          <p:nvPr>
            <p:ph idx="1"/>
          </p:nvPr>
        </p:nvSpPr>
        <p:spPr/>
        <p:txBody>
          <a:bodyPr>
            <a:normAutofit lnSpcReduction="10000"/>
          </a:bodyPr>
          <a:lstStyle/>
          <a:p>
            <a:r>
              <a:rPr lang="en-US" b="1" dirty="0" smtClean="0"/>
              <a:t>Referred to as counterculture, product of a huge generation gap</a:t>
            </a:r>
          </a:p>
          <a:p>
            <a:r>
              <a:rPr lang="en-US" b="1" dirty="0" smtClean="0"/>
              <a:t>Grew long hair to distinguish themselves, derogatorily called long haired freaks</a:t>
            </a:r>
          </a:p>
          <a:p>
            <a:r>
              <a:rPr lang="en-US" b="1" dirty="0" smtClean="0"/>
              <a:t>Despised the competition of capitalism, advocated communal living and free love</a:t>
            </a:r>
          </a:p>
          <a:p>
            <a:r>
              <a:rPr lang="en-US" b="1" dirty="0" smtClean="0"/>
              <a:t>“Many </a:t>
            </a:r>
            <a:r>
              <a:rPr lang="en-US" b="1" dirty="0"/>
              <a:t>people fear things they don’t understand, and the new “hippie” culture was no different."</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The Political view and socio-cultural impact of the event</a:t>
            </a:r>
            <a:endParaRPr lang="en-US" b="1" dirty="0"/>
          </a:p>
        </p:txBody>
      </p:sp>
      <p:sp>
        <p:nvSpPr>
          <p:cNvPr id="3" name="Content Placeholder 2"/>
          <p:cNvSpPr>
            <a:spLocks noGrp="1"/>
          </p:cNvSpPr>
          <p:nvPr>
            <p:ph idx="1"/>
          </p:nvPr>
        </p:nvSpPr>
        <p:spPr/>
        <p:txBody>
          <a:bodyPr>
            <a:normAutofit lnSpcReduction="10000"/>
          </a:bodyPr>
          <a:lstStyle/>
          <a:p>
            <a:r>
              <a:rPr lang="en-US" b="1" dirty="0" smtClean="0"/>
              <a:t>Woodstock took place in 1969, right in the middle of a hectic period in American life</a:t>
            </a:r>
          </a:p>
          <a:p>
            <a:r>
              <a:rPr lang="en-US" b="1" dirty="0" smtClean="0"/>
              <a:t>Dissatisfaction with the Vietnam War as well as the assassinations of MLK and Bobby Kennedy in 1968 were some of factors that  led to this need to express peace and love</a:t>
            </a:r>
          </a:p>
          <a:p>
            <a:r>
              <a:rPr lang="en-US" b="1" dirty="0" smtClean="0"/>
              <a:t>Every band at Woodstock (with the exception of The Who) openly expressed the desire to end the Vietnam War</a:t>
            </a:r>
            <a:endParaRPr lang="en-US" b="1"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Some may ask…</a:t>
            </a:r>
            <a:endParaRPr lang="en-US" b="1" dirty="0"/>
          </a:p>
        </p:txBody>
      </p:sp>
      <p:sp>
        <p:nvSpPr>
          <p:cNvPr id="3" name="Content Placeholder 2"/>
          <p:cNvSpPr>
            <a:spLocks noGrp="1"/>
          </p:cNvSpPr>
          <p:nvPr>
            <p:ph idx="1"/>
          </p:nvPr>
        </p:nvSpPr>
        <p:spPr/>
        <p:txBody>
          <a:bodyPr/>
          <a:lstStyle/>
          <a:p>
            <a:r>
              <a:rPr lang="en-US" b="1" dirty="0"/>
              <a:t>How did </a:t>
            </a:r>
            <a:r>
              <a:rPr lang="en-US" b="1" dirty="0" smtClean="0"/>
              <a:t>Woodstock </a:t>
            </a:r>
            <a:r>
              <a:rPr lang="en-US" b="1" dirty="0"/>
              <a:t>embody a new generation's need for peace and change in </a:t>
            </a:r>
            <a:r>
              <a:rPr lang="en-US" b="1" dirty="0" smtClean="0"/>
              <a:t>America?</a:t>
            </a:r>
          </a:p>
        </p:txBody>
      </p:sp>
      <p:pic>
        <p:nvPicPr>
          <p:cNvPr id="41986" name="Picture 2" descr="http://www.donaldschwab.com/WoodStock1969/haight-hippie.jpg"/>
          <p:cNvPicPr>
            <a:picLocks noChangeAspect="1" noChangeArrowheads="1"/>
          </p:cNvPicPr>
          <p:nvPr/>
        </p:nvPicPr>
        <p:blipFill>
          <a:blip r:embed="rId3" cstate="print"/>
          <a:srcRect/>
          <a:stretch>
            <a:fillRect/>
          </a:stretch>
        </p:blipFill>
        <p:spPr bwMode="auto">
          <a:xfrm>
            <a:off x="3429000" y="3048000"/>
            <a:ext cx="4457700" cy="3114675"/>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Some may say…</a:t>
            </a:r>
            <a:endParaRPr lang="en-US" b="1" dirty="0"/>
          </a:p>
        </p:txBody>
      </p:sp>
      <p:sp>
        <p:nvSpPr>
          <p:cNvPr id="3" name="Content Placeholder 2"/>
          <p:cNvSpPr>
            <a:spLocks noGrp="1"/>
          </p:cNvSpPr>
          <p:nvPr>
            <p:ph idx="1"/>
          </p:nvPr>
        </p:nvSpPr>
        <p:spPr/>
        <p:txBody>
          <a:bodyPr/>
          <a:lstStyle/>
          <a:p>
            <a:r>
              <a:rPr lang="en-US" b="1" dirty="0"/>
              <a:t>Through messages of unity and freedom in the music, carefree actions and attitudes of the attendees, in contrast to the political and social climate of the "outside world" </a:t>
            </a:r>
            <a:r>
              <a:rPr lang="en-US" b="1" dirty="0" smtClean="0"/>
              <a:t>Woodstock </a:t>
            </a:r>
            <a:r>
              <a:rPr lang="en-US" b="1" dirty="0"/>
              <a:t>made it clear that a generation of younger people desired a change from the established norms.  </a:t>
            </a:r>
          </a:p>
        </p:txBody>
      </p:sp>
      <p:pic>
        <p:nvPicPr>
          <p:cNvPr id="39938" name="Picture 2" descr="http://1.bp.blogspot.com/_aRE25RtcVM8/SoCDzSvhKZI/AAAAAAAAAy4/5hT85VzS0Ew/s400/woodstock_from_the_air.jpg"/>
          <p:cNvPicPr>
            <a:picLocks noChangeAspect="1" noChangeArrowheads="1"/>
          </p:cNvPicPr>
          <p:nvPr/>
        </p:nvPicPr>
        <p:blipFill>
          <a:blip r:embed="rId3" cstate="print"/>
          <a:srcRect/>
          <a:stretch>
            <a:fillRect/>
          </a:stretch>
        </p:blipFill>
        <p:spPr bwMode="auto">
          <a:xfrm>
            <a:off x="5257800" y="4724400"/>
            <a:ext cx="3333750" cy="1990725"/>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Hendrixxx</a:t>
            </a:r>
            <a:endParaRPr lang="en-US" b="1" dirty="0"/>
          </a:p>
        </p:txBody>
      </p:sp>
      <p:sp>
        <p:nvSpPr>
          <p:cNvPr id="3" name="Content Placeholder 2"/>
          <p:cNvSpPr>
            <a:spLocks noGrp="1"/>
          </p:cNvSpPr>
          <p:nvPr>
            <p:ph idx="1"/>
          </p:nvPr>
        </p:nvSpPr>
        <p:spPr/>
        <p:txBody>
          <a:bodyPr/>
          <a:lstStyle/>
          <a:p>
            <a:r>
              <a:rPr lang="en-US" dirty="0" smtClean="0"/>
              <a:t>http://</a:t>
            </a:r>
            <a:r>
              <a:rPr lang="en-US" dirty="0" smtClean="0">
                <a:hlinkClick r:id="rId3"/>
              </a:rPr>
              <a:t>Star Spangled Banner</a:t>
            </a:r>
            <a:endParaRPr lang="en-US" dirty="0" smtClean="0"/>
          </a:p>
          <a:p>
            <a:endParaRPr lang="en-US" dirty="0"/>
          </a:p>
          <a:p>
            <a:endParaRPr lang="en-US" dirty="0" smtClean="0"/>
          </a:p>
          <a:p>
            <a:endParaRPr lang="en-US" dirty="0"/>
          </a:p>
        </p:txBody>
      </p:sp>
      <p:pic>
        <p:nvPicPr>
          <p:cNvPr id="48130" name="Picture 2" descr="http://sphotos.ak.fbcdn.net/hphotos-ak-snc1/hs133.snc1/5694_1205581184281_1371204132_555763_2879447_n.jpg">
            <a:hlinkClick r:id="rId4"/>
          </p:cNvPr>
          <p:cNvPicPr>
            <a:picLocks noChangeAspect="1" noChangeArrowheads="1"/>
          </p:cNvPicPr>
          <p:nvPr/>
        </p:nvPicPr>
        <p:blipFill>
          <a:blip r:embed="rId5" cstate="print"/>
          <a:srcRect/>
          <a:stretch>
            <a:fillRect/>
          </a:stretch>
        </p:blipFill>
        <p:spPr bwMode="auto">
          <a:xfrm>
            <a:off x="1752600" y="2362200"/>
            <a:ext cx="5743575" cy="4162426"/>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Bib…</a:t>
            </a:r>
            <a:endParaRPr lang="en-US" b="1" dirty="0"/>
          </a:p>
        </p:txBody>
      </p:sp>
      <p:sp>
        <p:nvSpPr>
          <p:cNvPr id="3" name="Content Placeholder 2"/>
          <p:cNvSpPr>
            <a:spLocks noGrp="1"/>
          </p:cNvSpPr>
          <p:nvPr>
            <p:ph sz="half" idx="1"/>
          </p:nvPr>
        </p:nvSpPr>
        <p:spPr/>
        <p:txBody>
          <a:bodyPr>
            <a:normAutofit fontScale="92500" lnSpcReduction="20000"/>
          </a:bodyPr>
          <a:lstStyle/>
          <a:p>
            <a:r>
              <a:rPr lang="en-US" b="1" u="sng" dirty="0" smtClean="0"/>
              <a:t>Database and print used </a:t>
            </a:r>
            <a:r>
              <a:rPr lang="en-US" dirty="0" smtClean="0"/>
              <a:t>for info.</a:t>
            </a:r>
          </a:p>
          <a:p>
            <a:r>
              <a:rPr lang="en-US" dirty="0" smtClean="0"/>
              <a:t>Waddell</a:t>
            </a:r>
            <a:r>
              <a:rPr lang="en-US" dirty="0"/>
              <a:t>, Ray. "Peace and prosperity: how a three-day festival became a four-decade business." </a:t>
            </a:r>
            <a:r>
              <a:rPr lang="en-US" i="1" dirty="0"/>
              <a:t>Billboard</a:t>
            </a:r>
            <a:r>
              <a:rPr lang="en-US" dirty="0"/>
              <a:t> 8 Aug. 2009: 22+. </a:t>
            </a:r>
            <a:r>
              <a:rPr lang="en-US" i="1" dirty="0"/>
              <a:t>General </a:t>
            </a:r>
            <a:r>
              <a:rPr lang="en-US" i="1" dirty="0" err="1"/>
              <a:t>OneFile</a:t>
            </a:r>
            <a:r>
              <a:rPr lang="en-US" dirty="0"/>
              <a:t>. Web. 8 June 2010</a:t>
            </a:r>
            <a:r>
              <a:rPr lang="en-US" dirty="0" smtClean="0"/>
              <a:t>.</a:t>
            </a:r>
            <a:endParaRPr lang="en-US" dirty="0"/>
          </a:p>
          <a:p>
            <a:r>
              <a:rPr lang="en-US" dirty="0"/>
              <a:t>Lang, Michael. </a:t>
            </a:r>
            <a:r>
              <a:rPr lang="en-US" i="1" dirty="0"/>
              <a:t>The Road to Woodstock</a:t>
            </a:r>
            <a:r>
              <a:rPr lang="en-US" dirty="0"/>
              <a:t>. New York: HarperCollins, 2009. </a:t>
            </a:r>
            <a:r>
              <a:rPr lang="en-US" dirty="0" smtClean="0"/>
              <a:t>Print</a:t>
            </a:r>
            <a:endParaRPr lang="en-US" dirty="0"/>
          </a:p>
          <a:p>
            <a:endParaRPr lang="en-US" dirty="0"/>
          </a:p>
        </p:txBody>
      </p:sp>
      <p:sp>
        <p:nvSpPr>
          <p:cNvPr id="4" name="Content Placeholder 3"/>
          <p:cNvSpPr>
            <a:spLocks noGrp="1"/>
          </p:cNvSpPr>
          <p:nvPr>
            <p:ph sz="half" idx="2"/>
          </p:nvPr>
        </p:nvSpPr>
        <p:spPr/>
        <p:txBody>
          <a:bodyPr>
            <a:normAutofit fontScale="92500" lnSpcReduction="20000"/>
          </a:bodyPr>
          <a:lstStyle/>
          <a:p>
            <a:r>
              <a:rPr lang="en-US" b="1" u="sng" dirty="0" smtClean="0"/>
              <a:t>Sites for the pictures</a:t>
            </a:r>
            <a:endParaRPr lang="en-US" b="1" u="sng" dirty="0" smtClean="0"/>
          </a:p>
          <a:p>
            <a:r>
              <a:rPr lang="en-US" dirty="0" smtClean="0"/>
              <a:t>mommylife.net</a:t>
            </a:r>
          </a:p>
          <a:p>
            <a:r>
              <a:rPr lang="en-US" dirty="0" smtClean="0"/>
              <a:t>gigdoggy.wordpress.com</a:t>
            </a:r>
          </a:p>
          <a:p>
            <a:r>
              <a:rPr lang="en-US" dirty="0" smtClean="0"/>
              <a:t>lcmedia.typepad.com</a:t>
            </a:r>
          </a:p>
          <a:p>
            <a:r>
              <a:rPr lang="en-US" dirty="0" smtClean="0"/>
              <a:t>classicrock.about.com</a:t>
            </a:r>
          </a:p>
          <a:p>
            <a:r>
              <a:rPr lang="en-US" dirty="0" smtClean="0"/>
              <a:t>picsdigger.com</a:t>
            </a:r>
          </a:p>
          <a:p>
            <a:r>
              <a:rPr lang="en-US" dirty="0" smtClean="0"/>
              <a:t>ideachampions.com</a:t>
            </a:r>
          </a:p>
          <a:p>
            <a:r>
              <a:rPr lang="en-US" dirty="0" smtClean="0"/>
              <a:t>Katesrandommusings.com</a:t>
            </a:r>
          </a:p>
          <a:p>
            <a:r>
              <a:rPr lang="en-US" dirty="0"/>
              <a:t>andrew1769.wordpress.com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History of the Festival</a:t>
            </a:r>
            <a:endParaRPr lang="en-US" b="1" dirty="0"/>
          </a:p>
        </p:txBody>
      </p:sp>
      <p:sp>
        <p:nvSpPr>
          <p:cNvPr id="3" name="Content Placeholder 2"/>
          <p:cNvSpPr>
            <a:spLocks noGrp="1"/>
          </p:cNvSpPr>
          <p:nvPr>
            <p:ph idx="1"/>
          </p:nvPr>
        </p:nvSpPr>
        <p:spPr/>
        <p:txBody>
          <a:bodyPr>
            <a:normAutofit lnSpcReduction="10000"/>
          </a:bodyPr>
          <a:lstStyle/>
          <a:p>
            <a:r>
              <a:rPr lang="en-US" b="1" dirty="0" smtClean="0"/>
              <a:t>Organized predominantly by producer Michael Lang </a:t>
            </a:r>
          </a:p>
          <a:p>
            <a:r>
              <a:rPr lang="en-US" b="1" dirty="0" smtClean="0"/>
              <a:t>Held on a 600 acre dairy farm in Bethel, NY</a:t>
            </a:r>
          </a:p>
          <a:p>
            <a:r>
              <a:rPr lang="en-US" b="1" dirty="0" smtClean="0"/>
              <a:t>Expected attendance was 200,000 ended up with over 500,000 people…</a:t>
            </a:r>
          </a:p>
          <a:p>
            <a:r>
              <a:rPr lang="en-US" b="1" dirty="0" smtClean="0"/>
              <a:t>…Making it one of th</a:t>
            </a:r>
            <a:r>
              <a:rPr lang="en-US" b="1" dirty="0" smtClean="0"/>
              <a:t>e largest gatherings of human beings in one place in history</a:t>
            </a:r>
            <a:endParaRPr lang="en-US" b="1" dirty="0" smtClean="0"/>
          </a:p>
          <a:p>
            <a:r>
              <a:rPr lang="en-US" b="1" dirty="0" smtClean="0"/>
              <a:t>Posters advertised “3 days of peace and music”</a:t>
            </a:r>
          </a:p>
          <a:p>
            <a:pPr>
              <a:buNone/>
            </a:pP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19458" name="Picture 2" descr="http://bohemianeden.files.wordpress.com/2009/08/woodstock_csg025.jpg"/>
          <p:cNvPicPr>
            <a:picLocks noChangeAspect="1" noChangeArrowheads="1"/>
          </p:cNvPicPr>
          <p:nvPr/>
        </p:nvPicPr>
        <p:blipFill>
          <a:blip r:embed="rId3" cstate="print"/>
          <a:srcRect/>
          <a:stretch>
            <a:fillRect/>
          </a:stretch>
        </p:blipFill>
        <p:spPr bwMode="auto">
          <a:xfrm>
            <a:off x="0" y="0"/>
            <a:ext cx="3136900" cy="2353706"/>
          </a:xfrm>
          <a:prstGeom prst="rect">
            <a:avLst/>
          </a:prstGeom>
          <a:noFill/>
        </p:spPr>
      </p:pic>
      <p:pic>
        <p:nvPicPr>
          <p:cNvPr id="19460" name="Picture 4" descr="http://americanthings.files.wordpress.com/2009/07/1969-by-screenheaddotcom.jpg"/>
          <p:cNvPicPr>
            <a:picLocks noChangeAspect="1" noChangeArrowheads="1"/>
          </p:cNvPicPr>
          <p:nvPr/>
        </p:nvPicPr>
        <p:blipFill>
          <a:blip r:embed="rId4" cstate="print"/>
          <a:srcRect/>
          <a:stretch>
            <a:fillRect/>
          </a:stretch>
        </p:blipFill>
        <p:spPr bwMode="auto">
          <a:xfrm>
            <a:off x="3124201" y="2362201"/>
            <a:ext cx="3352799" cy="2514599"/>
          </a:xfrm>
          <a:prstGeom prst="rect">
            <a:avLst/>
          </a:prstGeom>
          <a:noFill/>
        </p:spPr>
      </p:pic>
      <p:pic>
        <p:nvPicPr>
          <p:cNvPr id="19462" name="Picture 6" descr="http://puesoccurrences.files.wordpress.com/2009/08/woodstock_redmond_hair.jpg"/>
          <p:cNvPicPr>
            <a:picLocks noChangeAspect="1" noChangeArrowheads="1"/>
          </p:cNvPicPr>
          <p:nvPr/>
        </p:nvPicPr>
        <p:blipFill>
          <a:blip r:embed="rId5" cstate="print"/>
          <a:srcRect/>
          <a:stretch>
            <a:fillRect/>
          </a:stretch>
        </p:blipFill>
        <p:spPr bwMode="auto">
          <a:xfrm>
            <a:off x="6166776" y="0"/>
            <a:ext cx="2977224" cy="2362200"/>
          </a:xfrm>
          <a:prstGeom prst="rect">
            <a:avLst/>
          </a:prstGeom>
          <a:noFill/>
        </p:spPr>
      </p:pic>
      <p:pic>
        <p:nvPicPr>
          <p:cNvPr id="19464" name="Picture 8" descr="http://the60sofficialsite.com/images/buslarge.jpg"/>
          <p:cNvPicPr>
            <a:picLocks noChangeAspect="1" noChangeArrowheads="1"/>
          </p:cNvPicPr>
          <p:nvPr/>
        </p:nvPicPr>
        <p:blipFill>
          <a:blip r:embed="rId6" cstate="print"/>
          <a:srcRect/>
          <a:stretch>
            <a:fillRect/>
          </a:stretch>
        </p:blipFill>
        <p:spPr bwMode="auto">
          <a:xfrm>
            <a:off x="3124200" y="0"/>
            <a:ext cx="3048000" cy="2424930"/>
          </a:xfrm>
          <a:prstGeom prst="rect">
            <a:avLst/>
          </a:prstGeom>
          <a:noFill/>
        </p:spPr>
      </p:pic>
      <p:pic>
        <p:nvPicPr>
          <p:cNvPr id="19466" name="Picture 10" descr="http://www.thewho.net/bootlegs/cds/woodstock1969.jpg"/>
          <p:cNvPicPr>
            <a:picLocks noChangeAspect="1" noChangeArrowheads="1"/>
          </p:cNvPicPr>
          <p:nvPr/>
        </p:nvPicPr>
        <p:blipFill>
          <a:blip r:embed="rId7" cstate="print"/>
          <a:srcRect/>
          <a:stretch>
            <a:fillRect/>
          </a:stretch>
        </p:blipFill>
        <p:spPr bwMode="auto">
          <a:xfrm>
            <a:off x="0" y="4495800"/>
            <a:ext cx="3124200" cy="2362200"/>
          </a:xfrm>
          <a:prstGeom prst="rect">
            <a:avLst/>
          </a:prstGeom>
          <a:noFill/>
        </p:spPr>
      </p:pic>
      <p:pic>
        <p:nvPicPr>
          <p:cNvPr id="19468" name="Picture 12" descr="http://www.ilovemybra.com/media/blogs/a/Hip-Naked-Hippies.jpg"/>
          <p:cNvPicPr>
            <a:picLocks noChangeAspect="1" noChangeArrowheads="1"/>
          </p:cNvPicPr>
          <p:nvPr/>
        </p:nvPicPr>
        <p:blipFill>
          <a:blip r:embed="rId8" cstate="print"/>
          <a:srcRect/>
          <a:stretch>
            <a:fillRect/>
          </a:stretch>
        </p:blipFill>
        <p:spPr bwMode="auto">
          <a:xfrm>
            <a:off x="6477001" y="4495799"/>
            <a:ext cx="2667000" cy="2362201"/>
          </a:xfrm>
          <a:prstGeom prst="rect">
            <a:avLst/>
          </a:prstGeom>
          <a:noFill/>
        </p:spPr>
      </p:pic>
      <p:pic>
        <p:nvPicPr>
          <p:cNvPr id="19470" name="Picture 14" descr="http://1.bp.blogspot.com/_aRE25RtcVM8/SoCDzSvhKZI/AAAAAAAAAy4/5hT85VzS0Ew/s400/woodstock_from_the_air.jpg"/>
          <p:cNvPicPr>
            <a:picLocks noChangeAspect="1" noChangeArrowheads="1"/>
          </p:cNvPicPr>
          <p:nvPr/>
        </p:nvPicPr>
        <p:blipFill>
          <a:blip r:embed="rId9" cstate="print"/>
          <a:srcRect/>
          <a:stretch>
            <a:fillRect/>
          </a:stretch>
        </p:blipFill>
        <p:spPr bwMode="auto">
          <a:xfrm>
            <a:off x="0" y="2209800"/>
            <a:ext cx="3181350" cy="2362200"/>
          </a:xfrm>
          <a:prstGeom prst="rect">
            <a:avLst/>
          </a:prstGeom>
          <a:noFill/>
        </p:spPr>
      </p:pic>
      <p:pic>
        <p:nvPicPr>
          <p:cNvPr id="19472" name="Picture 16" descr="http://bp2.blogger.com/_O8hKUkUTqKM/RrDNXz5xpDI/AAAAAAAAAEQ/1ZSVCVmRw5E/s1600/Janis%2BJoplin%2BWoodstock.jpg"/>
          <p:cNvPicPr>
            <a:picLocks noChangeAspect="1" noChangeArrowheads="1"/>
          </p:cNvPicPr>
          <p:nvPr/>
        </p:nvPicPr>
        <p:blipFill>
          <a:blip r:embed="rId10" cstate="print"/>
          <a:srcRect/>
          <a:stretch>
            <a:fillRect/>
          </a:stretch>
        </p:blipFill>
        <p:spPr bwMode="auto">
          <a:xfrm>
            <a:off x="3124200" y="4876800"/>
            <a:ext cx="3352800" cy="1981200"/>
          </a:xfrm>
          <a:prstGeom prst="rect">
            <a:avLst/>
          </a:prstGeom>
          <a:noFill/>
        </p:spPr>
      </p:pic>
      <p:pic>
        <p:nvPicPr>
          <p:cNvPr id="19474" name="Picture 18" descr="http://www.peacefence.com/hippiecouplewoodstock69fenceM.jpg"/>
          <p:cNvPicPr>
            <a:picLocks noChangeAspect="1" noChangeArrowheads="1"/>
          </p:cNvPicPr>
          <p:nvPr/>
        </p:nvPicPr>
        <p:blipFill>
          <a:blip r:embed="rId11" cstate="print"/>
          <a:srcRect/>
          <a:stretch>
            <a:fillRect/>
          </a:stretch>
        </p:blipFill>
        <p:spPr bwMode="auto">
          <a:xfrm>
            <a:off x="6400800" y="2362200"/>
            <a:ext cx="2743200" cy="2238236"/>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Musical Influence</a:t>
            </a:r>
            <a:endParaRPr lang="en-US" b="1" dirty="0"/>
          </a:p>
        </p:txBody>
      </p:sp>
      <p:sp>
        <p:nvSpPr>
          <p:cNvPr id="3" name="Content Placeholder 2"/>
          <p:cNvSpPr>
            <a:spLocks noGrp="1"/>
          </p:cNvSpPr>
          <p:nvPr>
            <p:ph idx="1"/>
          </p:nvPr>
        </p:nvSpPr>
        <p:spPr/>
        <p:txBody>
          <a:bodyPr/>
          <a:lstStyle/>
          <a:p>
            <a:r>
              <a:rPr lang="en-US" b="1" dirty="0" smtClean="0"/>
              <a:t>Woodstock featured the largest lineup and set list of any previous concert</a:t>
            </a:r>
          </a:p>
          <a:p>
            <a:r>
              <a:rPr lang="en-US" b="1" dirty="0" smtClean="0"/>
              <a:t>Songs/artists relayed messages that appealed to the youthful generation in attendance (also referred to as the counterculture of American Society) </a:t>
            </a:r>
          </a:p>
          <a:p>
            <a:r>
              <a:rPr lang="en-US" b="1" dirty="0" smtClean="0"/>
              <a:t>Messages clearly stated in the lyrics of songs such as;</a:t>
            </a:r>
          </a:p>
          <a:p>
            <a:endParaRPr lang="en-US" dirty="0"/>
          </a:p>
          <a:p>
            <a:endParaRPr lang="en-US" dirty="0" smtClean="0"/>
          </a:p>
          <a:p>
            <a:endParaRPr lang="en-US" dirty="0"/>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Freedom by Richie Havens</a:t>
            </a:r>
            <a:endParaRPr lang="en-US" b="1" dirty="0"/>
          </a:p>
        </p:txBody>
      </p:sp>
      <p:sp>
        <p:nvSpPr>
          <p:cNvPr id="4" name="Content Placeholder 3"/>
          <p:cNvSpPr>
            <a:spLocks noGrp="1"/>
          </p:cNvSpPr>
          <p:nvPr>
            <p:ph sz="half" idx="1"/>
          </p:nvPr>
        </p:nvSpPr>
        <p:spPr/>
        <p:txBody>
          <a:bodyPr>
            <a:normAutofit fontScale="25000" lnSpcReduction="20000"/>
          </a:bodyPr>
          <a:lstStyle/>
          <a:p>
            <a:r>
              <a:rPr lang="en-US" sz="5600" b="1" dirty="0"/>
              <a:t>Freedom</a:t>
            </a:r>
            <a:br>
              <a:rPr lang="en-US" sz="5600" b="1" dirty="0"/>
            </a:br>
            <a:r>
              <a:rPr lang="en-US" sz="5600" b="1" dirty="0"/>
              <a:t>Freedom</a:t>
            </a:r>
            <a:br>
              <a:rPr lang="en-US" sz="5600" b="1" dirty="0"/>
            </a:br>
            <a:r>
              <a:rPr lang="en-US" sz="5600" b="1" dirty="0"/>
              <a:t>Freedom</a:t>
            </a:r>
            <a:br>
              <a:rPr lang="en-US" sz="5600" b="1" dirty="0"/>
            </a:br>
            <a:r>
              <a:rPr lang="en-US" sz="5600" b="1" dirty="0"/>
              <a:t>Freedom</a:t>
            </a:r>
            <a:br>
              <a:rPr lang="en-US" sz="5600" b="1" dirty="0"/>
            </a:br>
            <a:r>
              <a:rPr lang="en-US" sz="5600" b="1" dirty="0"/>
              <a:t>Freedom</a:t>
            </a:r>
            <a:br>
              <a:rPr lang="en-US" sz="5600" b="1" dirty="0"/>
            </a:br>
            <a:r>
              <a:rPr lang="en-US" sz="5600" b="1" dirty="0"/>
              <a:t>Freedom</a:t>
            </a:r>
            <a:br>
              <a:rPr lang="en-US" sz="5600" b="1" dirty="0"/>
            </a:br>
            <a:r>
              <a:rPr lang="en-US" sz="5600" b="1" dirty="0"/>
              <a:t>Freedom</a:t>
            </a:r>
            <a:br>
              <a:rPr lang="en-US" sz="5600" b="1" dirty="0"/>
            </a:br>
            <a:r>
              <a:rPr lang="en-US" sz="5600" b="1" dirty="0"/>
              <a:t>Freedom</a:t>
            </a:r>
            <a:br>
              <a:rPr lang="en-US" sz="5600" b="1" dirty="0"/>
            </a:br>
            <a:r>
              <a:rPr lang="en-US" sz="5600" b="1" dirty="0"/>
              <a:t/>
            </a:r>
            <a:br>
              <a:rPr lang="en-US" sz="5600" b="1" dirty="0"/>
            </a:br>
            <a:r>
              <a:rPr lang="en-US" sz="5600" b="1" dirty="0"/>
              <a:t>Sometimes I feel like a motherless child</a:t>
            </a:r>
            <a:br>
              <a:rPr lang="en-US" sz="5600" b="1" dirty="0"/>
            </a:br>
            <a:r>
              <a:rPr lang="en-US" sz="5600" b="1" dirty="0"/>
              <a:t>Sometimes I feel like a motherless child</a:t>
            </a:r>
            <a:br>
              <a:rPr lang="en-US" sz="5600" b="1" dirty="0"/>
            </a:br>
            <a:r>
              <a:rPr lang="en-US" sz="5600" b="1" dirty="0"/>
              <a:t>Sometimes I feel like a motherless child</a:t>
            </a:r>
            <a:br>
              <a:rPr lang="en-US" sz="5600" b="1" dirty="0"/>
            </a:br>
            <a:r>
              <a:rPr lang="en-US" sz="5600" b="1" dirty="0"/>
              <a:t>A long way from my home</a:t>
            </a:r>
            <a:br>
              <a:rPr lang="en-US" sz="5600" b="1" dirty="0"/>
            </a:br>
            <a:r>
              <a:rPr lang="en-US" sz="5600" b="1" dirty="0"/>
              <a:t/>
            </a:r>
            <a:br>
              <a:rPr lang="en-US" sz="5600" b="1" dirty="0"/>
            </a:br>
            <a:r>
              <a:rPr lang="en-US" sz="5600" b="1" dirty="0"/>
              <a:t>Freedom</a:t>
            </a:r>
            <a:br>
              <a:rPr lang="en-US" sz="5600" b="1" dirty="0"/>
            </a:br>
            <a:r>
              <a:rPr lang="en-US" sz="5600" b="1" dirty="0"/>
              <a:t>Freedom</a:t>
            </a:r>
            <a:br>
              <a:rPr lang="en-US" sz="5600" b="1" dirty="0"/>
            </a:br>
            <a:r>
              <a:rPr lang="en-US" sz="5600" b="1" dirty="0" smtClean="0"/>
              <a:t>Freedom</a:t>
            </a:r>
            <a:r>
              <a:rPr lang="en-US" sz="5600" b="1" dirty="0"/>
              <a:t/>
            </a:r>
            <a:br>
              <a:rPr lang="en-US" sz="5600" b="1" dirty="0"/>
            </a:br>
            <a:r>
              <a:rPr lang="en-US" sz="5600" b="1" dirty="0"/>
              <a:t>Freedom</a:t>
            </a:r>
            <a:br>
              <a:rPr lang="en-US" sz="5600" b="1" dirty="0"/>
            </a:br>
            <a:r>
              <a:rPr lang="en-US" sz="5600" b="1" dirty="0" smtClean="0"/>
              <a:t>Freedom</a:t>
            </a:r>
            <a:r>
              <a:rPr lang="en-US" sz="5600" b="1" dirty="0"/>
              <a:t/>
            </a:r>
            <a:br>
              <a:rPr lang="en-US" sz="5600" b="1" dirty="0"/>
            </a:br>
            <a:r>
              <a:rPr lang="en-US" sz="5600" b="1" dirty="0"/>
              <a:t>Freedom</a:t>
            </a:r>
            <a:br>
              <a:rPr lang="en-US" sz="5600" b="1" dirty="0"/>
            </a:br>
            <a:r>
              <a:rPr lang="en-US" sz="5600" b="1" dirty="0"/>
              <a:t>Freedom</a:t>
            </a:r>
            <a:br>
              <a:rPr lang="en-US" sz="5600" b="1" dirty="0"/>
            </a:br>
            <a:r>
              <a:rPr lang="en-US" sz="5600" b="1" dirty="0"/>
              <a:t>Freedom</a:t>
            </a:r>
            <a:br>
              <a:rPr lang="en-US" sz="5600" b="1" dirty="0"/>
            </a:br>
            <a:r>
              <a:rPr lang="en-US" sz="5600" b="1" dirty="0"/>
              <a:t>Freedom</a:t>
            </a:r>
            <a:br>
              <a:rPr lang="en-US" sz="5600" b="1" dirty="0"/>
            </a:br>
            <a:r>
              <a:rPr lang="en-US" sz="5600" b="1" dirty="0"/>
              <a:t>Freedom</a:t>
            </a:r>
            <a:r>
              <a:rPr lang="en-US" sz="5600" dirty="0"/>
              <a:t/>
            </a:r>
            <a:br>
              <a:rPr lang="en-US" sz="5600" dirty="0"/>
            </a:br>
            <a:r>
              <a:rPr lang="en-US" sz="5600" dirty="0"/>
              <a:t/>
            </a:r>
            <a:br>
              <a:rPr lang="en-US" sz="5600" dirty="0"/>
            </a:br>
            <a:r>
              <a:rPr lang="en-US" sz="5600" dirty="0"/>
              <a:t/>
            </a:r>
            <a:br>
              <a:rPr lang="en-US" sz="5600" dirty="0"/>
            </a:br>
            <a:r>
              <a:rPr lang="en-US" sz="5600" dirty="0"/>
              <a:t/>
            </a:r>
            <a:br>
              <a:rPr lang="en-US" sz="5600" dirty="0"/>
            </a:br>
            <a:endParaRPr lang="en-US" dirty="0"/>
          </a:p>
        </p:txBody>
      </p:sp>
      <p:sp>
        <p:nvSpPr>
          <p:cNvPr id="5" name="Content Placeholder 4"/>
          <p:cNvSpPr>
            <a:spLocks noGrp="1"/>
          </p:cNvSpPr>
          <p:nvPr>
            <p:ph sz="half" idx="2"/>
          </p:nvPr>
        </p:nvSpPr>
        <p:spPr/>
        <p:txBody>
          <a:bodyPr>
            <a:noAutofit/>
          </a:bodyPr>
          <a:lstStyle/>
          <a:p>
            <a:r>
              <a:rPr lang="en-US" sz="1400" b="1" dirty="0" smtClean="0"/>
              <a:t>Sometimes I feel like </a:t>
            </a:r>
            <a:r>
              <a:rPr lang="en-US" sz="1400" b="1" dirty="0" err="1" smtClean="0"/>
              <a:t>I?m</a:t>
            </a:r>
            <a:r>
              <a:rPr lang="en-US" sz="1400" b="1" dirty="0" smtClean="0"/>
              <a:t> almost gone</a:t>
            </a:r>
            <a:br>
              <a:rPr lang="en-US" sz="1400" b="1" dirty="0" smtClean="0"/>
            </a:br>
            <a:r>
              <a:rPr lang="en-US" sz="1400" b="1" dirty="0" smtClean="0"/>
              <a:t>Sometimes I feel like </a:t>
            </a:r>
            <a:r>
              <a:rPr lang="en-US" sz="1400" b="1" dirty="0" err="1" smtClean="0"/>
              <a:t>I?m</a:t>
            </a:r>
            <a:r>
              <a:rPr lang="en-US" sz="1400" b="1" dirty="0" smtClean="0"/>
              <a:t> almost gone</a:t>
            </a:r>
            <a:br>
              <a:rPr lang="en-US" sz="1400" b="1" dirty="0" smtClean="0"/>
            </a:br>
            <a:r>
              <a:rPr lang="en-US" sz="1400" b="1" dirty="0" smtClean="0"/>
              <a:t>Sometimes I feel like </a:t>
            </a:r>
            <a:r>
              <a:rPr lang="en-US" sz="1400" b="1" dirty="0" err="1" smtClean="0"/>
              <a:t>I?m</a:t>
            </a:r>
            <a:r>
              <a:rPr lang="en-US" sz="1400" b="1" dirty="0" smtClean="0"/>
              <a:t> almost gone</a:t>
            </a:r>
            <a:br>
              <a:rPr lang="en-US" sz="1400" b="1" dirty="0" smtClean="0"/>
            </a:br>
            <a:r>
              <a:rPr lang="en-US" sz="1400" b="1" dirty="0" smtClean="0"/>
              <a:t>A long, long, long, way, way from my home</a:t>
            </a:r>
            <a:br>
              <a:rPr lang="en-US" sz="1400" b="1" dirty="0" smtClean="0"/>
            </a:br>
            <a:r>
              <a:rPr lang="en-US" sz="1400" b="1" dirty="0" smtClean="0"/>
              <a:t/>
            </a:r>
            <a:br>
              <a:rPr lang="en-US" sz="1400" b="1" dirty="0" smtClean="0"/>
            </a:br>
            <a:r>
              <a:rPr lang="en-US" sz="1400" b="1" dirty="0" smtClean="0"/>
              <a:t>Clap your hands</a:t>
            </a:r>
            <a:br>
              <a:rPr lang="en-US" sz="1400" b="1" dirty="0" smtClean="0"/>
            </a:br>
            <a:r>
              <a:rPr lang="en-US" sz="1400" b="1" dirty="0" smtClean="0"/>
              <a:t>Clap your hands</a:t>
            </a:r>
            <a:br>
              <a:rPr lang="en-US" sz="1400" b="1" dirty="0" smtClean="0"/>
            </a:br>
            <a:r>
              <a:rPr lang="en-US" sz="1400" b="1" dirty="0" smtClean="0"/>
              <a:t>Clap your hands</a:t>
            </a:r>
            <a:br>
              <a:rPr lang="en-US" sz="1400" b="1" dirty="0" smtClean="0"/>
            </a:br>
            <a:r>
              <a:rPr lang="en-US" sz="1400" b="1" dirty="0" smtClean="0"/>
              <a:t>Clap your hands</a:t>
            </a:r>
            <a:br>
              <a:rPr lang="en-US" sz="1400" b="1" dirty="0" smtClean="0"/>
            </a:br>
            <a:r>
              <a:rPr lang="en-US" sz="1400" b="1" dirty="0" smtClean="0"/>
              <a:t>Clap your hands</a:t>
            </a:r>
            <a:br>
              <a:rPr lang="en-US" sz="1400" b="1" dirty="0" smtClean="0"/>
            </a:br>
            <a:r>
              <a:rPr lang="en-US" sz="1400" b="1" dirty="0" smtClean="0"/>
              <a:t>Clap your hands</a:t>
            </a:r>
            <a:br>
              <a:rPr lang="en-US" sz="1400" b="1" dirty="0" smtClean="0"/>
            </a:br>
            <a:r>
              <a:rPr lang="en-US" sz="1400" b="1" dirty="0" smtClean="0"/>
              <a:t>Clap your hands</a:t>
            </a:r>
            <a:br>
              <a:rPr lang="en-US" sz="1400" b="1" dirty="0" smtClean="0"/>
            </a:br>
            <a:r>
              <a:rPr lang="en-US" sz="1400" b="1" dirty="0" smtClean="0"/>
              <a:t>Clap your hands</a:t>
            </a:r>
            <a:br>
              <a:rPr lang="en-US" sz="1400" b="1" dirty="0" smtClean="0"/>
            </a:br>
            <a:r>
              <a:rPr lang="en-US" sz="1400" b="1" dirty="0" err="1" smtClean="0"/>
              <a:t>Hey?yeah</a:t>
            </a:r>
            <a:r>
              <a:rPr lang="en-US" sz="1400" b="1" dirty="0" smtClean="0"/>
              <a:t/>
            </a:r>
            <a:br>
              <a:rPr lang="en-US" sz="1400" b="1" dirty="0" smtClean="0"/>
            </a:br>
            <a:r>
              <a:rPr lang="en-US" sz="1400" b="1" dirty="0" smtClean="0"/>
              <a:t/>
            </a:r>
            <a:br>
              <a:rPr lang="en-US" sz="1400" b="1" dirty="0" smtClean="0"/>
            </a:br>
            <a:r>
              <a:rPr lang="en-US" sz="1400" b="1" dirty="0" smtClean="0"/>
              <a:t>I got a telephone in my bosom</a:t>
            </a:r>
            <a:br>
              <a:rPr lang="en-US" sz="1400" b="1" dirty="0" smtClean="0"/>
            </a:br>
            <a:r>
              <a:rPr lang="en-US" sz="1400" b="1" dirty="0" smtClean="0"/>
              <a:t>And I can call him up from my heart</a:t>
            </a:r>
            <a:br>
              <a:rPr lang="en-US" sz="1400" b="1" dirty="0" smtClean="0"/>
            </a:br>
            <a:r>
              <a:rPr lang="en-US" sz="1400" b="1" dirty="0" smtClean="0"/>
              <a:t>I got a telephone in my bosom</a:t>
            </a:r>
            <a:br>
              <a:rPr lang="en-US" sz="1400" b="1" dirty="0" smtClean="0"/>
            </a:br>
            <a:r>
              <a:rPr lang="en-US" sz="1400" b="1" dirty="0" smtClean="0"/>
              <a:t>And I can call him up from my heart</a:t>
            </a:r>
            <a:br>
              <a:rPr lang="en-US" sz="1400" b="1" dirty="0" smtClean="0"/>
            </a:br>
            <a:r>
              <a:rPr lang="en-US" sz="1400" b="1" dirty="0" smtClean="0"/>
              <a:t/>
            </a:r>
            <a:br>
              <a:rPr lang="en-US" sz="1400" b="1" dirty="0" smtClean="0"/>
            </a:br>
            <a:r>
              <a:rPr lang="en-US" sz="1400" b="1" dirty="0" smtClean="0"/>
              <a:t>When I need my </a:t>
            </a:r>
            <a:r>
              <a:rPr lang="en-US" sz="1400" b="1" dirty="0" err="1" smtClean="0"/>
              <a:t>brother?brother</a:t>
            </a:r>
            <a:r>
              <a:rPr lang="en-US" sz="1400" b="1" dirty="0" smtClean="0"/>
              <a:t/>
            </a:r>
            <a:br>
              <a:rPr lang="en-US" sz="1400" b="1" dirty="0" smtClean="0"/>
            </a:br>
            <a:r>
              <a:rPr lang="en-US" sz="1400" b="1" dirty="0" smtClean="0"/>
              <a:t>When I need my </a:t>
            </a:r>
            <a:r>
              <a:rPr lang="en-US" sz="1400" b="1" dirty="0" err="1" smtClean="0"/>
              <a:t>mother?mother</a:t>
            </a:r>
            <a:endParaRPr lang="en-US" sz="1400" b="1" dirty="0"/>
          </a:p>
        </p:txBody>
      </p:sp>
      <p:pic>
        <p:nvPicPr>
          <p:cNvPr id="21506" name="Picture 2" descr="http://www.rockpeaks.com/files/eggs/h/Havens_Richie/06780/Havens_Richie_Freedom_(Sometimes_I_Feel_Like_a_Motherless_Child)_Woodstock_69_master.jpg"/>
          <p:cNvPicPr>
            <a:picLocks noChangeAspect="1" noChangeArrowheads="1"/>
          </p:cNvPicPr>
          <p:nvPr/>
        </p:nvPicPr>
        <p:blipFill>
          <a:blip r:embed="rId3" cstate="print"/>
          <a:srcRect/>
          <a:stretch>
            <a:fillRect/>
          </a:stretch>
        </p:blipFill>
        <p:spPr bwMode="auto">
          <a:xfrm>
            <a:off x="1905000" y="4419600"/>
            <a:ext cx="2667000" cy="1844675"/>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b="1" dirty="0" smtClean="0"/>
              <a:t>My Generation by The Who</a:t>
            </a:r>
            <a:endParaRPr lang="en-US" b="1" dirty="0"/>
          </a:p>
        </p:txBody>
      </p:sp>
      <p:sp>
        <p:nvSpPr>
          <p:cNvPr id="7" name="Content Placeholder 6"/>
          <p:cNvSpPr>
            <a:spLocks noGrp="1"/>
          </p:cNvSpPr>
          <p:nvPr>
            <p:ph sz="half" idx="1"/>
          </p:nvPr>
        </p:nvSpPr>
        <p:spPr/>
        <p:txBody>
          <a:bodyPr>
            <a:normAutofit fontScale="32500" lnSpcReduction="20000"/>
          </a:bodyPr>
          <a:lstStyle/>
          <a:p>
            <a:r>
              <a:rPr lang="en-US" sz="4300" b="1" dirty="0"/>
              <a:t>People try to put us d-down (</a:t>
            </a:r>
            <a:r>
              <a:rPr lang="en-US" sz="4300" b="1" dirty="0" err="1"/>
              <a:t>Talkin</a:t>
            </a:r>
            <a:r>
              <a:rPr lang="en-US" sz="4300" b="1" dirty="0"/>
              <a:t>' 'bout my generation)</a:t>
            </a:r>
            <a:br>
              <a:rPr lang="en-US" sz="4300" b="1" dirty="0"/>
            </a:br>
            <a:r>
              <a:rPr lang="en-US" sz="4300" b="1" dirty="0"/>
              <a:t>Just because we get around (</a:t>
            </a:r>
            <a:r>
              <a:rPr lang="en-US" sz="4300" b="1" dirty="0" err="1"/>
              <a:t>Talkin</a:t>
            </a:r>
            <a:r>
              <a:rPr lang="en-US" sz="4300" b="1" dirty="0"/>
              <a:t>' 'bout my generation)</a:t>
            </a:r>
            <a:br>
              <a:rPr lang="en-US" sz="4300" b="1" dirty="0"/>
            </a:br>
            <a:r>
              <a:rPr lang="en-US" sz="4300" b="1" dirty="0"/>
              <a:t>Things they do look awful c-c-cold (</a:t>
            </a:r>
            <a:r>
              <a:rPr lang="en-US" sz="4300" b="1" dirty="0" err="1"/>
              <a:t>Talkin</a:t>
            </a:r>
            <a:r>
              <a:rPr lang="en-US" sz="4300" b="1" dirty="0"/>
              <a:t>' 'bout my generation)</a:t>
            </a:r>
            <a:br>
              <a:rPr lang="en-US" sz="4300" b="1" dirty="0"/>
            </a:br>
            <a:r>
              <a:rPr lang="en-US" sz="4300" b="1" dirty="0"/>
              <a:t>I hope I die before I get old (</a:t>
            </a:r>
            <a:r>
              <a:rPr lang="en-US" sz="4300" b="1" dirty="0" err="1"/>
              <a:t>Talkin</a:t>
            </a:r>
            <a:r>
              <a:rPr lang="en-US" sz="4300" b="1" dirty="0"/>
              <a:t>' 'bout my generation)</a:t>
            </a:r>
            <a:br>
              <a:rPr lang="en-US" sz="4300" b="1" dirty="0"/>
            </a:br>
            <a:r>
              <a:rPr lang="en-US" sz="4300" b="1" dirty="0"/>
              <a:t/>
            </a:r>
            <a:br>
              <a:rPr lang="en-US" sz="4300" b="1" dirty="0"/>
            </a:br>
            <a:r>
              <a:rPr lang="en-US" sz="4300" b="1" dirty="0"/>
              <a:t>This is my generation</a:t>
            </a:r>
            <a:br>
              <a:rPr lang="en-US" sz="4300" b="1" dirty="0"/>
            </a:br>
            <a:r>
              <a:rPr lang="en-US" sz="4300" b="1" dirty="0"/>
              <a:t>This is my generation, baby</a:t>
            </a:r>
            <a:br>
              <a:rPr lang="en-US" sz="4300" b="1" dirty="0"/>
            </a:br>
            <a:r>
              <a:rPr lang="en-US" sz="4300" b="1" dirty="0"/>
              <a:t/>
            </a:r>
            <a:br>
              <a:rPr lang="en-US" sz="4300" b="1" dirty="0"/>
            </a:br>
            <a:r>
              <a:rPr lang="en-US" sz="4300" b="1" dirty="0"/>
              <a:t>Why don't you all f-fade away (</a:t>
            </a:r>
            <a:r>
              <a:rPr lang="en-US" sz="4300" b="1" dirty="0" err="1"/>
              <a:t>Talkin</a:t>
            </a:r>
            <a:r>
              <a:rPr lang="en-US" sz="4300" b="1" dirty="0"/>
              <a:t>' 'bout my generation)</a:t>
            </a:r>
            <a:br>
              <a:rPr lang="en-US" sz="4300" b="1" dirty="0"/>
            </a:br>
            <a:r>
              <a:rPr lang="en-US" sz="4300" b="1" dirty="0"/>
              <a:t>And don't try to dig what we all s-s-say (</a:t>
            </a:r>
            <a:r>
              <a:rPr lang="en-US" sz="4300" b="1" dirty="0" err="1"/>
              <a:t>Talkin</a:t>
            </a:r>
            <a:r>
              <a:rPr lang="en-US" sz="4300" b="1" dirty="0"/>
              <a:t>' 'bout my generation)</a:t>
            </a:r>
            <a:br>
              <a:rPr lang="en-US" sz="4300" b="1" dirty="0"/>
            </a:br>
            <a:r>
              <a:rPr lang="en-US" sz="4300" b="1" dirty="0"/>
              <a:t>I'm not trying to cause a big s-s-sensation (</a:t>
            </a:r>
            <a:r>
              <a:rPr lang="en-US" sz="4300" b="1" dirty="0" err="1"/>
              <a:t>Talkin</a:t>
            </a:r>
            <a:r>
              <a:rPr lang="en-US" sz="4300" b="1" dirty="0"/>
              <a:t>' 'bout my generation)</a:t>
            </a:r>
            <a:br>
              <a:rPr lang="en-US" sz="4300" b="1" dirty="0"/>
            </a:br>
            <a:r>
              <a:rPr lang="en-US" sz="4300" b="1" dirty="0"/>
              <a:t>I'm just </a:t>
            </a:r>
            <a:r>
              <a:rPr lang="en-US" sz="4300" b="1" dirty="0" err="1"/>
              <a:t>talkin</a:t>
            </a:r>
            <a:r>
              <a:rPr lang="en-US" sz="4300" b="1" dirty="0"/>
              <a:t>' 'bout my g-g-g-generation (</a:t>
            </a:r>
            <a:r>
              <a:rPr lang="en-US" sz="4300" b="1" dirty="0" err="1"/>
              <a:t>Talkin</a:t>
            </a:r>
            <a:r>
              <a:rPr lang="en-US" sz="4300" b="1" dirty="0"/>
              <a:t>' 'bout my generation)</a:t>
            </a:r>
            <a:br>
              <a:rPr lang="en-US" sz="4300" b="1" dirty="0"/>
            </a:br>
            <a:r>
              <a:rPr lang="en-US" sz="4300" b="1" dirty="0"/>
              <a:t/>
            </a:r>
            <a:br>
              <a:rPr lang="en-US" sz="4300" b="1" dirty="0"/>
            </a:br>
            <a:r>
              <a:rPr lang="en-US" sz="4300" b="1" dirty="0"/>
              <a:t>This is my generation</a:t>
            </a:r>
            <a:br>
              <a:rPr lang="en-US" sz="4300" b="1" dirty="0"/>
            </a:br>
            <a:r>
              <a:rPr lang="en-US" sz="4300" b="1" dirty="0"/>
              <a:t>This is my generation, baby</a:t>
            </a:r>
            <a:r>
              <a:rPr lang="en-US" dirty="0"/>
              <a:t/>
            </a:r>
            <a:br>
              <a:rPr lang="en-US" dirty="0"/>
            </a:br>
            <a:r>
              <a:rPr lang="en-US" dirty="0"/>
              <a:t/>
            </a:r>
            <a:br>
              <a:rPr lang="en-US" dirty="0"/>
            </a:br>
            <a:endParaRPr lang="en-US" dirty="0"/>
          </a:p>
          <a:p>
            <a:r>
              <a:rPr lang="en-US" dirty="0"/>
              <a:t> </a:t>
            </a:r>
          </a:p>
          <a:p>
            <a:r>
              <a:rPr lang="en-US" dirty="0"/>
              <a:t> </a:t>
            </a:r>
          </a:p>
          <a:p>
            <a:endParaRPr lang="en-US" dirty="0"/>
          </a:p>
        </p:txBody>
      </p:sp>
      <p:sp>
        <p:nvSpPr>
          <p:cNvPr id="8" name="Content Placeholder 7"/>
          <p:cNvSpPr>
            <a:spLocks noGrp="1"/>
          </p:cNvSpPr>
          <p:nvPr>
            <p:ph sz="half" idx="2"/>
          </p:nvPr>
        </p:nvSpPr>
        <p:spPr>
          <a:xfrm>
            <a:off x="4648200" y="1600200"/>
            <a:ext cx="4038600" cy="5029200"/>
          </a:xfrm>
        </p:spPr>
        <p:txBody>
          <a:bodyPr>
            <a:noAutofit/>
          </a:bodyPr>
          <a:lstStyle/>
          <a:p>
            <a:r>
              <a:rPr lang="en-US" sz="1400" b="1" dirty="0" smtClean="0"/>
              <a:t>Why don't you all f-fade away (</a:t>
            </a:r>
            <a:r>
              <a:rPr lang="en-US" sz="1400" b="1" dirty="0" err="1" smtClean="0"/>
              <a:t>Talkin</a:t>
            </a:r>
            <a:r>
              <a:rPr lang="en-US" sz="1400" b="1" dirty="0" smtClean="0"/>
              <a:t>' 'bout my generation)</a:t>
            </a:r>
            <a:br>
              <a:rPr lang="en-US" sz="1400" b="1" dirty="0" smtClean="0"/>
            </a:br>
            <a:r>
              <a:rPr lang="en-US" sz="1400" b="1" dirty="0" smtClean="0"/>
              <a:t>And don't try to d-dig what we all s-s-say (</a:t>
            </a:r>
            <a:r>
              <a:rPr lang="en-US" sz="1400" b="1" dirty="0" err="1" smtClean="0"/>
              <a:t>Talkin</a:t>
            </a:r>
            <a:r>
              <a:rPr lang="en-US" sz="1400" b="1" dirty="0" smtClean="0"/>
              <a:t>' 'bout my generation)</a:t>
            </a:r>
            <a:br>
              <a:rPr lang="en-US" sz="1400" b="1" dirty="0" smtClean="0"/>
            </a:br>
            <a:r>
              <a:rPr lang="en-US" sz="1400" b="1" dirty="0" smtClean="0"/>
              <a:t>I'm not trying to cause a b-big s-s-sensation (</a:t>
            </a:r>
            <a:r>
              <a:rPr lang="en-US" sz="1400" b="1" dirty="0" err="1" smtClean="0"/>
              <a:t>Talkin</a:t>
            </a:r>
            <a:r>
              <a:rPr lang="en-US" sz="1400" b="1" dirty="0" smtClean="0"/>
              <a:t>' 'bout my generation)</a:t>
            </a:r>
            <a:br>
              <a:rPr lang="en-US" sz="1400" b="1" dirty="0" smtClean="0"/>
            </a:br>
            <a:r>
              <a:rPr lang="en-US" sz="1400" b="1" dirty="0" smtClean="0"/>
              <a:t>I'm just </a:t>
            </a:r>
            <a:r>
              <a:rPr lang="en-US" sz="1400" b="1" dirty="0" err="1" smtClean="0"/>
              <a:t>talkin</a:t>
            </a:r>
            <a:r>
              <a:rPr lang="en-US" sz="1400" b="1" dirty="0" smtClean="0"/>
              <a:t>' 'bout my g-g-generation (</a:t>
            </a:r>
            <a:r>
              <a:rPr lang="en-US" sz="1400" b="1" dirty="0" err="1" smtClean="0"/>
              <a:t>Talkin</a:t>
            </a:r>
            <a:r>
              <a:rPr lang="en-US" sz="1400" b="1" dirty="0" smtClean="0"/>
              <a:t>' 'bout my generation)</a:t>
            </a:r>
            <a:br>
              <a:rPr lang="en-US" sz="1400" b="1" dirty="0" smtClean="0"/>
            </a:br>
            <a:r>
              <a:rPr lang="en-US" sz="1400" b="1" dirty="0" smtClean="0"/>
              <a:t/>
            </a:r>
            <a:br>
              <a:rPr lang="en-US" sz="1400" b="1" dirty="0" smtClean="0"/>
            </a:br>
            <a:r>
              <a:rPr lang="en-US" sz="1400" b="1" dirty="0" smtClean="0"/>
              <a:t>This is my generation</a:t>
            </a:r>
            <a:br>
              <a:rPr lang="en-US" sz="1400" b="1" dirty="0" smtClean="0"/>
            </a:br>
            <a:r>
              <a:rPr lang="en-US" sz="1400" b="1" dirty="0" smtClean="0"/>
              <a:t>This is my generation, baby</a:t>
            </a:r>
            <a:br>
              <a:rPr lang="en-US" sz="1400" b="1" dirty="0" smtClean="0"/>
            </a:br>
            <a:r>
              <a:rPr lang="en-US" sz="1400" b="1" dirty="0" smtClean="0"/>
              <a:t/>
            </a:r>
            <a:br>
              <a:rPr lang="en-US" sz="1400" b="1" dirty="0" smtClean="0"/>
            </a:br>
            <a:r>
              <a:rPr lang="en-US" sz="1400" b="1" dirty="0" smtClean="0"/>
              <a:t>People try to put us d-down (</a:t>
            </a:r>
            <a:r>
              <a:rPr lang="en-US" sz="1400" b="1" dirty="0" err="1" smtClean="0"/>
              <a:t>Talkin</a:t>
            </a:r>
            <a:r>
              <a:rPr lang="en-US" sz="1400" b="1" dirty="0" smtClean="0"/>
              <a:t>' 'bout my generation)</a:t>
            </a:r>
            <a:br>
              <a:rPr lang="en-US" sz="1400" b="1" dirty="0" smtClean="0"/>
            </a:br>
            <a:r>
              <a:rPr lang="en-US" sz="1400" b="1" dirty="0" smtClean="0"/>
              <a:t>Just because we g-g-get around (</a:t>
            </a:r>
            <a:r>
              <a:rPr lang="en-US" sz="1400" b="1" dirty="0" err="1" smtClean="0"/>
              <a:t>Talkin</a:t>
            </a:r>
            <a:r>
              <a:rPr lang="en-US" sz="1400" b="1" dirty="0" smtClean="0"/>
              <a:t>' 'bout my generation)</a:t>
            </a:r>
            <a:br>
              <a:rPr lang="en-US" sz="1400" b="1" dirty="0" smtClean="0"/>
            </a:br>
            <a:r>
              <a:rPr lang="en-US" sz="1400" b="1" dirty="0" smtClean="0"/>
              <a:t>Things they do look awful c-c-cold (</a:t>
            </a:r>
            <a:r>
              <a:rPr lang="en-US" sz="1400" b="1" dirty="0" err="1" smtClean="0"/>
              <a:t>Talkin</a:t>
            </a:r>
            <a:r>
              <a:rPr lang="en-US" sz="1400" b="1" dirty="0" smtClean="0"/>
              <a:t>' 'bout my generation)</a:t>
            </a:r>
            <a:br>
              <a:rPr lang="en-US" sz="1400" b="1" dirty="0" smtClean="0"/>
            </a:br>
            <a:r>
              <a:rPr lang="en-US" sz="1400" b="1" dirty="0" smtClean="0"/>
              <a:t>Yeah, I hope I die before I get old (</a:t>
            </a:r>
            <a:r>
              <a:rPr lang="en-US" sz="1400" b="1" dirty="0" err="1" smtClean="0"/>
              <a:t>Talkin</a:t>
            </a:r>
            <a:r>
              <a:rPr lang="en-US" sz="1400" b="1" dirty="0" smtClean="0"/>
              <a:t>' 'bout my generation)</a:t>
            </a:r>
            <a:br>
              <a:rPr lang="en-US" sz="1400" b="1" dirty="0" smtClean="0"/>
            </a:br>
            <a:r>
              <a:rPr lang="en-US" sz="1400" b="1" dirty="0" smtClean="0"/>
              <a:t/>
            </a:r>
            <a:br>
              <a:rPr lang="en-US" sz="1400" b="1" dirty="0" smtClean="0"/>
            </a:br>
            <a:r>
              <a:rPr lang="en-US" sz="1400" b="1" dirty="0" smtClean="0"/>
              <a:t>This is my generation</a:t>
            </a:r>
            <a:br>
              <a:rPr lang="en-US" sz="1400" b="1" dirty="0" smtClean="0"/>
            </a:br>
            <a:r>
              <a:rPr lang="en-US" sz="1400" b="1" dirty="0" smtClean="0"/>
              <a:t>This is my generation, baby</a:t>
            </a:r>
            <a:endParaRPr lang="en-US" sz="1400" b="1" dirty="0"/>
          </a:p>
        </p:txBody>
      </p:sp>
      <p:pic>
        <p:nvPicPr>
          <p:cNvPr id="25602" name="Picture 2" descr="http://image3.examiner.com/images/blog/wysiwyg/image/thewho_JasonLaure.jpg"/>
          <p:cNvPicPr>
            <a:picLocks noChangeAspect="1" noChangeArrowheads="1"/>
          </p:cNvPicPr>
          <p:nvPr/>
        </p:nvPicPr>
        <p:blipFill>
          <a:blip r:embed="rId3" cstate="print"/>
          <a:srcRect/>
          <a:stretch>
            <a:fillRect/>
          </a:stretch>
        </p:blipFill>
        <p:spPr bwMode="auto">
          <a:xfrm>
            <a:off x="3048000" y="5181600"/>
            <a:ext cx="1740836" cy="1295400"/>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We Shall Overcome by Joan Baez</a:t>
            </a:r>
            <a:endParaRPr lang="en-US" b="1" dirty="0"/>
          </a:p>
        </p:txBody>
      </p:sp>
      <p:sp>
        <p:nvSpPr>
          <p:cNvPr id="3" name="Content Placeholder 2"/>
          <p:cNvSpPr>
            <a:spLocks noGrp="1"/>
          </p:cNvSpPr>
          <p:nvPr>
            <p:ph sz="half" idx="1"/>
          </p:nvPr>
        </p:nvSpPr>
        <p:spPr/>
        <p:txBody>
          <a:bodyPr>
            <a:normAutofit/>
          </a:bodyPr>
          <a:lstStyle/>
          <a:p>
            <a:r>
              <a:rPr lang="en-US" sz="1600" b="1" dirty="0"/>
              <a:t> We shall overcome</a:t>
            </a:r>
            <a:br>
              <a:rPr lang="en-US" sz="1600" b="1" dirty="0"/>
            </a:br>
            <a:r>
              <a:rPr lang="en-US" sz="1600" b="1" dirty="0"/>
              <a:t>We shall overcome</a:t>
            </a:r>
            <a:br>
              <a:rPr lang="en-US" sz="1600" b="1" dirty="0"/>
            </a:br>
            <a:r>
              <a:rPr lang="en-US" sz="1600" b="1" dirty="0"/>
              <a:t>We shall overcome some day </a:t>
            </a:r>
            <a:br>
              <a:rPr lang="en-US" sz="1600" b="1" dirty="0"/>
            </a:br>
            <a:r>
              <a:rPr lang="en-US" sz="1600" b="1" dirty="0"/>
              <a:t>Oh, deep in my heart</a:t>
            </a:r>
            <a:br>
              <a:rPr lang="en-US" sz="1600" b="1" dirty="0"/>
            </a:br>
            <a:r>
              <a:rPr lang="en-US" sz="1600" b="1" dirty="0"/>
              <a:t>I do believe</a:t>
            </a:r>
            <a:br>
              <a:rPr lang="en-US" sz="1600" b="1" dirty="0"/>
            </a:br>
            <a:r>
              <a:rPr lang="en-US" sz="1600" b="1" dirty="0"/>
              <a:t>That we shall overcome some day </a:t>
            </a:r>
            <a:br>
              <a:rPr lang="en-US" sz="1600" b="1" dirty="0"/>
            </a:br>
            <a:r>
              <a:rPr lang="en-US" sz="1600" b="1" dirty="0"/>
              <a:t/>
            </a:r>
            <a:br>
              <a:rPr lang="en-US" sz="1600" b="1" dirty="0"/>
            </a:br>
            <a:r>
              <a:rPr lang="en-US" sz="1600" b="1" dirty="0"/>
              <a:t>We'll walk hand in hand</a:t>
            </a:r>
            <a:br>
              <a:rPr lang="en-US" sz="1600" b="1" dirty="0"/>
            </a:br>
            <a:r>
              <a:rPr lang="en-US" sz="1600" b="1" dirty="0"/>
              <a:t>We'll walk hand in hand</a:t>
            </a:r>
            <a:br>
              <a:rPr lang="en-US" sz="1600" b="1" dirty="0"/>
            </a:br>
            <a:r>
              <a:rPr lang="en-US" sz="1600" b="1" dirty="0"/>
              <a:t>We'll walk hand in hand some day </a:t>
            </a:r>
            <a:br>
              <a:rPr lang="en-US" sz="1600" b="1" dirty="0"/>
            </a:br>
            <a:r>
              <a:rPr lang="en-US" sz="1600" b="1" dirty="0"/>
              <a:t>Oh, deep in my heart</a:t>
            </a:r>
            <a:br>
              <a:rPr lang="en-US" sz="1600" b="1" dirty="0"/>
            </a:br>
            <a:r>
              <a:rPr lang="en-US" sz="1600" b="1" dirty="0"/>
              <a:t>I do believe</a:t>
            </a:r>
            <a:br>
              <a:rPr lang="en-US" sz="1600" b="1" dirty="0"/>
            </a:br>
            <a:r>
              <a:rPr lang="en-US" sz="1600" b="1" dirty="0"/>
              <a:t>That we shall overcome some day </a:t>
            </a:r>
          </a:p>
        </p:txBody>
      </p:sp>
      <p:sp>
        <p:nvSpPr>
          <p:cNvPr id="4" name="Content Placeholder 3"/>
          <p:cNvSpPr>
            <a:spLocks noGrp="1"/>
          </p:cNvSpPr>
          <p:nvPr>
            <p:ph sz="half" idx="2"/>
          </p:nvPr>
        </p:nvSpPr>
        <p:spPr/>
        <p:txBody>
          <a:bodyPr>
            <a:normAutofit/>
          </a:bodyPr>
          <a:lstStyle/>
          <a:p>
            <a:r>
              <a:rPr lang="en-US" sz="1600" b="1" dirty="0" smtClean="0"/>
              <a:t>We are not afraid</a:t>
            </a:r>
            <a:br>
              <a:rPr lang="en-US" sz="1600" b="1" dirty="0" smtClean="0"/>
            </a:br>
            <a:r>
              <a:rPr lang="en-US" sz="1600" b="1" dirty="0" smtClean="0"/>
              <a:t>We are not afraid</a:t>
            </a:r>
            <a:br>
              <a:rPr lang="en-US" sz="1600" b="1" dirty="0" smtClean="0"/>
            </a:br>
            <a:r>
              <a:rPr lang="en-US" sz="1600" b="1" dirty="0" smtClean="0"/>
              <a:t>We are not afraid today </a:t>
            </a:r>
            <a:br>
              <a:rPr lang="en-US" sz="1600" b="1" dirty="0" smtClean="0"/>
            </a:br>
            <a:r>
              <a:rPr lang="en-US" sz="1600" b="1" dirty="0" smtClean="0"/>
              <a:t>Oh, deep in my heart</a:t>
            </a:r>
            <a:br>
              <a:rPr lang="en-US" sz="1600" b="1" dirty="0" smtClean="0"/>
            </a:br>
            <a:r>
              <a:rPr lang="en-US" sz="1600" b="1" dirty="0" smtClean="0"/>
              <a:t>I do believe</a:t>
            </a:r>
            <a:br>
              <a:rPr lang="en-US" sz="1600" b="1" dirty="0" smtClean="0"/>
            </a:br>
            <a:r>
              <a:rPr lang="en-US" sz="1600" b="1" dirty="0" smtClean="0"/>
              <a:t>That we shall overcome some day </a:t>
            </a:r>
            <a:br>
              <a:rPr lang="en-US" sz="1600" b="1" dirty="0" smtClean="0"/>
            </a:br>
            <a:r>
              <a:rPr lang="en-US" sz="1600" b="1" dirty="0" smtClean="0"/>
              <a:t/>
            </a:r>
            <a:br>
              <a:rPr lang="en-US" sz="1600" b="1" dirty="0" smtClean="0"/>
            </a:br>
            <a:r>
              <a:rPr lang="en-US" sz="1600" b="1" dirty="0" smtClean="0"/>
              <a:t>We shall overcome</a:t>
            </a:r>
            <a:br>
              <a:rPr lang="en-US" sz="1600" b="1" dirty="0" smtClean="0"/>
            </a:br>
            <a:r>
              <a:rPr lang="en-US" sz="1600" b="1" dirty="0" smtClean="0"/>
              <a:t>We shall overcome</a:t>
            </a:r>
            <a:br>
              <a:rPr lang="en-US" sz="1600" b="1" dirty="0" smtClean="0"/>
            </a:br>
            <a:r>
              <a:rPr lang="en-US" sz="1600" b="1" dirty="0" smtClean="0"/>
              <a:t>We shall overcome some day </a:t>
            </a:r>
            <a:br>
              <a:rPr lang="en-US" sz="1600" b="1" dirty="0" smtClean="0"/>
            </a:br>
            <a:r>
              <a:rPr lang="en-US" sz="1600" b="1" dirty="0" smtClean="0"/>
              <a:t>Oh, deep in my heart</a:t>
            </a:r>
            <a:br>
              <a:rPr lang="en-US" sz="1600" b="1" dirty="0" smtClean="0"/>
            </a:br>
            <a:r>
              <a:rPr lang="en-US" sz="1600" b="1" dirty="0" smtClean="0"/>
              <a:t>I do believe</a:t>
            </a:r>
            <a:br>
              <a:rPr lang="en-US" sz="1600" b="1" dirty="0" smtClean="0"/>
            </a:br>
            <a:r>
              <a:rPr lang="en-US" sz="1600" b="1" dirty="0" smtClean="0"/>
              <a:t>That we shall overcome some day</a:t>
            </a:r>
            <a:endParaRPr lang="en-US" sz="1600" b="1" dirty="0"/>
          </a:p>
        </p:txBody>
      </p:sp>
      <p:pic>
        <p:nvPicPr>
          <p:cNvPr id="27650" name="Picture 2" descr="http://images.wolfgangsvault.com/images/catalog/detail/WDS690815-34A-VP.jpg"/>
          <p:cNvPicPr>
            <a:picLocks noChangeAspect="1" noChangeArrowheads="1"/>
          </p:cNvPicPr>
          <p:nvPr/>
        </p:nvPicPr>
        <p:blipFill>
          <a:blip r:embed="rId3" cstate="print"/>
          <a:srcRect/>
          <a:stretch>
            <a:fillRect/>
          </a:stretch>
        </p:blipFill>
        <p:spPr bwMode="auto">
          <a:xfrm>
            <a:off x="3505200" y="4876800"/>
            <a:ext cx="1447800" cy="1723571"/>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b="1" dirty="0" smtClean="0"/>
              <a:t>Attendees/Atmosphere</a:t>
            </a:r>
            <a:endParaRPr lang="en-US" b="1" dirty="0"/>
          </a:p>
        </p:txBody>
      </p:sp>
      <p:sp>
        <p:nvSpPr>
          <p:cNvPr id="6" name="Content Placeholder 5"/>
          <p:cNvSpPr>
            <a:spLocks noGrp="1"/>
          </p:cNvSpPr>
          <p:nvPr>
            <p:ph idx="1"/>
          </p:nvPr>
        </p:nvSpPr>
        <p:spPr/>
        <p:txBody>
          <a:bodyPr>
            <a:normAutofit lnSpcReduction="10000"/>
          </a:bodyPr>
          <a:lstStyle/>
          <a:p>
            <a:r>
              <a:rPr lang="en-US" b="1" dirty="0"/>
              <a:t>Conditions were awful, </a:t>
            </a:r>
            <a:r>
              <a:rPr lang="en-US" b="1" dirty="0" smtClean="0"/>
              <a:t>food and water shortages as well as lack of proper waste and medical facilities made things hard</a:t>
            </a:r>
            <a:endParaRPr lang="en-US" b="1" dirty="0"/>
          </a:p>
          <a:p>
            <a:r>
              <a:rPr lang="en-US" b="1" dirty="0" smtClean="0"/>
              <a:t>As the “icing on the cake” it began to thunder </a:t>
            </a:r>
            <a:r>
              <a:rPr lang="en-US" b="1" dirty="0"/>
              <a:t>storms on and off all </a:t>
            </a:r>
            <a:r>
              <a:rPr lang="en-US" b="1" dirty="0" smtClean="0"/>
              <a:t>weekend</a:t>
            </a:r>
            <a:r>
              <a:rPr lang="en-US" b="1" dirty="0"/>
              <a:t> </a:t>
            </a:r>
          </a:p>
          <a:p>
            <a:r>
              <a:rPr lang="en-US" b="1" dirty="0" smtClean="0"/>
              <a:t>Due to the downpour the ground of the farm turned into a giant mud pit</a:t>
            </a:r>
          </a:p>
          <a:p>
            <a:r>
              <a:rPr lang="en-US" b="1" dirty="0" smtClean="0"/>
              <a:t>Severe lack of living space due to the surprising turnout</a:t>
            </a:r>
            <a:endParaRPr lang="en-US" b="1" dirty="0"/>
          </a:p>
          <a:p>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457200"/>
            <a:ext cx="8229600" cy="1143000"/>
          </a:xfrm>
        </p:spPr>
        <p:txBody>
          <a:bodyPr/>
          <a:lstStyle/>
          <a:p>
            <a:r>
              <a:rPr lang="en-US" b="1" dirty="0" smtClean="0"/>
              <a:t> Attendees/Atmosphere</a:t>
            </a:r>
            <a:endParaRPr lang="en-US" b="1" dirty="0"/>
          </a:p>
        </p:txBody>
      </p:sp>
      <p:sp>
        <p:nvSpPr>
          <p:cNvPr id="3" name="Content Placeholder 2"/>
          <p:cNvSpPr>
            <a:spLocks noGrp="1"/>
          </p:cNvSpPr>
          <p:nvPr>
            <p:ph idx="1"/>
          </p:nvPr>
        </p:nvSpPr>
        <p:spPr/>
        <p:txBody>
          <a:bodyPr>
            <a:normAutofit fontScale="77500" lnSpcReduction="20000"/>
          </a:bodyPr>
          <a:lstStyle/>
          <a:p>
            <a:r>
              <a:rPr lang="en-US" b="1" dirty="0" smtClean="0"/>
              <a:t>Attendees made due with what they had</a:t>
            </a:r>
          </a:p>
          <a:p>
            <a:r>
              <a:rPr lang="en-US" b="1" dirty="0" smtClean="0"/>
              <a:t>Didn’t sweat the small stuff, enjoyed wallowing in the filth and mud</a:t>
            </a:r>
          </a:p>
          <a:p>
            <a:r>
              <a:rPr lang="en-US" b="1" dirty="0" smtClean="0"/>
              <a:t>"The </a:t>
            </a:r>
            <a:r>
              <a:rPr lang="en-US" b="1" dirty="0"/>
              <a:t>Woodstock Festival happened during a time of foreign conflict and racial tensions in America. Woodstock, however, was not just about the music. This event was a center for the 1960s counterculture, and for three days drugs were basically legal and love was free. Woodstock was a statement by a generation that they were not going to support hate and violence any longer, and so nearly half a million people gathered and listened to music without violence and little theft."</a:t>
            </a:r>
          </a:p>
          <a:p>
            <a:r>
              <a:rPr lang="en-US" b="1" dirty="0" smtClean="0"/>
              <a:t>Nobody died at Woodstock and 3 lives were welcomed!</a:t>
            </a:r>
          </a:p>
          <a:p>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268</TotalTime>
  <Words>687</Words>
  <Application>Microsoft Office PowerPoint</Application>
  <PresentationFormat>On-screen Show (4:3)</PresentationFormat>
  <Paragraphs>87</Paragraphs>
  <Slides>16</Slides>
  <Notes>16</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 Theme</vt:lpstr>
      <vt:lpstr>Woodstock 1969</vt:lpstr>
      <vt:lpstr>History of the Festival</vt:lpstr>
      <vt:lpstr>Slide 3</vt:lpstr>
      <vt:lpstr>Musical Influence</vt:lpstr>
      <vt:lpstr>Freedom by Richie Havens</vt:lpstr>
      <vt:lpstr>My Generation by The Who</vt:lpstr>
      <vt:lpstr>We Shall Overcome by Joan Baez</vt:lpstr>
      <vt:lpstr>Attendees/Atmosphere</vt:lpstr>
      <vt:lpstr> Attendees/Atmosphere</vt:lpstr>
      <vt:lpstr>Slide 10</vt:lpstr>
      <vt:lpstr>Hippie Movement</vt:lpstr>
      <vt:lpstr>The Political view and socio-cultural impact of the event</vt:lpstr>
      <vt:lpstr>Some may ask…</vt:lpstr>
      <vt:lpstr>Some may say…</vt:lpstr>
      <vt:lpstr>Hendrixxx</vt:lpstr>
      <vt:lpstr>Bib…</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Woodstock 1969</dc:title>
  <dc:creator>Cynthia Torrenegra</dc:creator>
  <cp:lastModifiedBy>Cynthia Torrenegra</cp:lastModifiedBy>
  <cp:revision>37</cp:revision>
  <dcterms:created xsi:type="dcterms:W3CDTF">2010-06-09T23:06:48Z</dcterms:created>
  <dcterms:modified xsi:type="dcterms:W3CDTF">2010-06-10T03:35:35Z</dcterms:modified>
</cp:coreProperties>
</file>